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5"/>
  </p:notesMasterIdLst>
  <p:handoutMasterIdLst>
    <p:handoutMasterId r:id="rId16"/>
  </p:handoutMasterIdLst>
  <p:sldIdLst>
    <p:sldId id="336" r:id="rId2"/>
    <p:sldId id="284" r:id="rId3"/>
    <p:sldId id="325" r:id="rId4"/>
    <p:sldId id="366" r:id="rId5"/>
    <p:sldId id="367" r:id="rId6"/>
    <p:sldId id="368" r:id="rId7"/>
    <p:sldId id="369" r:id="rId8"/>
    <p:sldId id="370" r:id="rId9"/>
    <p:sldId id="371" r:id="rId10"/>
    <p:sldId id="372" r:id="rId11"/>
    <p:sldId id="373" r:id="rId12"/>
    <p:sldId id="286" r:id="rId13"/>
    <p:sldId id="365" r:id="rId14"/>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4690" autoAdjust="0"/>
  </p:normalViewPr>
  <p:slideViewPr>
    <p:cSldViewPr snapToGrid="0" showGuides="1">
      <p:cViewPr>
        <p:scale>
          <a:sx n="120" d="100"/>
          <a:sy n="120" d="100"/>
        </p:scale>
        <p:origin x="624" y="24"/>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9326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33804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81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1064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9161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6073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5060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8142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7530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15037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8661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08216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655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12.sap.com/corporate-en/legal/copyright/index.epx"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sap.com/corporate-de/legal/copyright/index.epx"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smtClean="0"/>
              <a:t>Click to edit text</a:t>
            </a:r>
            <a:endParaRPr lang="en-US" dirty="0"/>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2016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smtClean="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smtClean="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smtClean="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smtClean="0">
                <a:solidFill>
                  <a:schemeClr val="accent2"/>
                </a:solidFill>
                <a:latin typeface="+mj-lt"/>
                <a:ea typeface="+mj-ea"/>
                <a:cs typeface="+mj-cs"/>
              </a:rPr>
              <a:t>© 2016 SAP SE oder ein SAP-Konzernunternehmen. </a:t>
            </a:r>
            <a:br>
              <a:rPr lang="de-DE" sz="2900" b="1" kern="1200" noProof="0" dirty="0" smtClean="0">
                <a:solidFill>
                  <a:schemeClr val="accent2"/>
                </a:solidFill>
                <a:latin typeface="+mj-lt"/>
                <a:ea typeface="+mj-ea"/>
                <a:cs typeface="+mj-cs"/>
              </a:rPr>
            </a:br>
            <a:r>
              <a:rPr lang="de-DE" sz="2900" b="1" kern="1200" noProof="0" dirty="0" smtClean="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smtClean="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smtClean="0">
              <a:solidFill>
                <a:schemeClr val="bg1"/>
              </a:solidFill>
            </a:endParaRPr>
          </a:p>
        </p:txBody>
      </p:sp>
      <p:sp>
        <p:nvSpPr>
          <p:cNvPr id="4" name="Information_Classification"/>
          <p:cNvSpPr txBox="1"/>
          <p:nvPr userDrawn="1"/>
        </p:nvSpPr>
        <p:spPr>
          <a:xfrm>
            <a:off x="9843135" y="6630039"/>
            <a:ext cx="1255395" cy="138499"/>
          </a:xfrm>
          <a:prstGeom prst="rect">
            <a:avLst/>
          </a:prstGeom>
          <a:noFill/>
        </p:spPr>
        <p:txBody>
          <a:bodyPr vert="horz" wrap="square" lIns="0" tIns="0" rIns="0" bIns="0" rtlCol="0">
            <a:spAutoFit/>
          </a:bodyPr>
          <a:lstStyle/>
          <a:p>
            <a:pPr algn="r" fontAlgn="base">
              <a:spcBef>
                <a:spcPts val="600"/>
              </a:spcBef>
              <a:spcAft>
                <a:spcPct val="0"/>
              </a:spcAft>
              <a:buClr>
                <a:srgbClr val="F0AB00"/>
              </a:buClr>
              <a:buSzPct val="80000"/>
            </a:pPr>
            <a:r>
              <a:rPr kumimoji="0" lang="en-US" sz="900" b="0" i="0" u="none" kern="0" baseline="0" dirty="0" smtClean="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24000" y="163732"/>
            <a:ext cx="11861800" cy="2133600"/>
          </a:xfrm>
          <a:prstGeom prst="rect">
            <a:avLst/>
          </a:prstGeom>
        </p:spPr>
      </p:pic>
      <p:sp>
        <p:nvSpPr>
          <p:cNvPr id="3" name="Title 2"/>
          <p:cNvSpPr>
            <a:spLocks noGrp="1"/>
          </p:cNvSpPr>
          <p:nvPr>
            <p:ph type="ctrTitle"/>
          </p:nvPr>
        </p:nvSpPr>
        <p:spPr/>
        <p:txBody>
          <a:bodyPr/>
          <a:lstStyle/>
          <a:p>
            <a:r>
              <a:rPr lang="en-US" dirty="0" smtClean="0"/>
              <a:t>4K-Monitoring</a:t>
            </a:r>
            <a:endParaRPr lang="en-US" dirty="0"/>
          </a:p>
        </p:txBody>
      </p:sp>
      <p:sp>
        <p:nvSpPr>
          <p:cNvPr id="10" name="Picture Placeholder 9"/>
          <p:cNvSpPr>
            <a:spLocks noGrp="1"/>
          </p:cNvSpPr>
          <p:nvPr>
            <p:ph type="pic" sz="quarter" idx="11"/>
          </p:nvPr>
        </p:nvSpPr>
        <p:spPr/>
      </p:sp>
      <p:pic>
        <p:nvPicPr>
          <p:cNvPr id="2" name="Picture 1"/>
          <p:cNvPicPr>
            <a:picLocks noChangeAspect="1"/>
          </p:cNvPicPr>
          <p:nvPr/>
        </p:nvPicPr>
        <p:blipFill>
          <a:blip r:embed="rId3"/>
          <a:stretch>
            <a:fillRect/>
          </a:stretch>
        </p:blipFill>
        <p:spPr>
          <a:xfrm>
            <a:off x="333375" y="170879"/>
            <a:ext cx="11861800" cy="2133600"/>
          </a:xfrm>
          <a:prstGeom prst="rect">
            <a:avLst/>
          </a:prstGeom>
        </p:spPr>
      </p:pic>
      <p:pic>
        <p:nvPicPr>
          <p:cNvPr id="5" name="Picture 4" descr="cloud-supergraphic.png"/>
          <p:cNvPicPr>
            <a:picLocks noChangeAspect="1"/>
          </p:cNvPicPr>
          <p:nvPr/>
        </p:nvPicPr>
        <p:blipFill rotWithShape="1">
          <a:blip r:embed="rId4" cstate="screen">
            <a:alphaModFix amt="20000"/>
            <a:extLst>
              <a:ext uri="{28A0092B-C50C-407E-A947-70E740481C1C}">
                <a14:useLocalDpi xmlns:a14="http://schemas.microsoft.com/office/drawing/2010/main"/>
              </a:ext>
            </a:extLst>
          </a:blip>
          <a:srcRect/>
          <a:stretch/>
        </p:blipFill>
        <p:spPr>
          <a:xfrm>
            <a:off x="324000" y="170126"/>
            <a:ext cx="4934251" cy="214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err="1" smtClean="0"/>
              <a:t>Index.html</a:t>
            </a:r>
            <a:endParaRPr lang="en-US" sz="2000" b="0" dirty="0"/>
          </a:p>
        </p:txBody>
      </p:sp>
      <p:sp>
        <p:nvSpPr>
          <p:cNvPr id="3" name="Text Placeholder 2"/>
          <p:cNvSpPr>
            <a:spLocks noGrp="1"/>
          </p:cNvSpPr>
          <p:nvPr>
            <p:ph type="body" sz="quarter" idx="10"/>
          </p:nvPr>
        </p:nvSpPr>
        <p:spPr>
          <a:xfrm>
            <a:off x="324000" y="1691078"/>
            <a:ext cx="4971900" cy="4392043"/>
          </a:xfrm>
        </p:spPr>
        <p:txBody>
          <a:bodyPr/>
          <a:lstStyle/>
          <a:p>
            <a:pPr marL="342900" lvl="0" indent="-342900">
              <a:buFont typeface="Courier New" charset="0"/>
              <a:buChar char="o"/>
            </a:pPr>
            <a:r>
              <a:rPr lang="en-US" dirty="0"/>
              <a:t>We used bootstrap for designing the web page to visualize the requested dashboard </a:t>
            </a:r>
            <a:r>
              <a:rPr lang="en-US" dirty="0" smtClean="0"/>
              <a:t>through</a:t>
            </a:r>
            <a:r>
              <a:rPr lang="ar-SA" dirty="0" smtClean="0"/>
              <a:t> </a:t>
            </a:r>
            <a:r>
              <a:rPr lang="en-US" dirty="0" smtClean="0"/>
              <a:t>the </a:t>
            </a:r>
            <a:r>
              <a:rPr lang="en-US" dirty="0"/>
              <a:t>web </a:t>
            </a:r>
            <a:r>
              <a:rPr lang="en-US" dirty="0" smtClean="0"/>
              <a:t>address</a:t>
            </a:r>
          </a:p>
        </p:txBody>
      </p:sp>
      <p:pic>
        <p:nvPicPr>
          <p:cNvPr id="4" name="Picture 3"/>
          <p:cNvPicPr>
            <a:picLocks noChangeAspect="1"/>
          </p:cNvPicPr>
          <p:nvPr/>
        </p:nvPicPr>
        <p:blipFill>
          <a:blip r:embed="rId3"/>
          <a:stretch>
            <a:fillRect/>
          </a:stretch>
        </p:blipFill>
        <p:spPr>
          <a:xfrm>
            <a:off x="5595400" y="1612721"/>
            <a:ext cx="6273800" cy="4470400"/>
          </a:xfrm>
          <a:prstGeom prst="rect">
            <a:avLst/>
          </a:prstGeom>
        </p:spPr>
      </p:pic>
    </p:spTree>
    <p:extLst>
      <p:ext uri="{BB962C8B-B14F-4D97-AF65-F5344CB8AC3E}">
        <p14:creationId xmlns:p14="http://schemas.microsoft.com/office/powerpoint/2010/main" val="136659555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err="1" smtClean="0"/>
              <a:t>Slider.html</a:t>
            </a:r>
            <a:endParaRPr lang="en-US" sz="2000" b="0" dirty="0"/>
          </a:p>
        </p:txBody>
      </p:sp>
      <p:sp>
        <p:nvSpPr>
          <p:cNvPr id="3" name="Text Placeholder 2"/>
          <p:cNvSpPr>
            <a:spLocks noGrp="1"/>
          </p:cNvSpPr>
          <p:nvPr>
            <p:ph type="body" sz="quarter" idx="10"/>
          </p:nvPr>
        </p:nvSpPr>
        <p:spPr>
          <a:xfrm>
            <a:off x="324000" y="1691078"/>
            <a:ext cx="11423500" cy="4392043"/>
          </a:xfrm>
        </p:spPr>
        <p:txBody>
          <a:bodyPr/>
          <a:lstStyle/>
          <a:p>
            <a:pPr marL="342900" lvl="0" indent="-342900">
              <a:buFont typeface="Courier New" charset="0"/>
              <a:buChar char="o"/>
            </a:pPr>
            <a:r>
              <a:rPr lang="en-US" dirty="0"/>
              <a:t>We used JavaScript </a:t>
            </a:r>
            <a:r>
              <a:rPr lang="en-US" dirty="0" smtClean="0"/>
              <a:t>Slide Engine </a:t>
            </a:r>
            <a:r>
              <a:rPr lang="en-US" dirty="0"/>
              <a:t>to slide all dashboard we have</a:t>
            </a:r>
            <a:endParaRPr lang="en-US" dirty="0" smtClean="0"/>
          </a:p>
        </p:txBody>
      </p:sp>
      <p:pic>
        <p:nvPicPr>
          <p:cNvPr id="7" name="Picture 6"/>
          <p:cNvPicPr>
            <a:picLocks noChangeAspect="1"/>
          </p:cNvPicPr>
          <p:nvPr/>
        </p:nvPicPr>
        <p:blipFill>
          <a:blip r:embed="rId3"/>
          <a:stretch>
            <a:fillRect/>
          </a:stretch>
        </p:blipFill>
        <p:spPr>
          <a:xfrm>
            <a:off x="1086551" y="2235912"/>
            <a:ext cx="9639300" cy="4038600"/>
          </a:xfrm>
          <a:prstGeom prst="rect">
            <a:avLst/>
          </a:prstGeom>
        </p:spPr>
      </p:pic>
    </p:spTree>
    <p:extLst>
      <p:ext uri="{BB962C8B-B14F-4D97-AF65-F5344CB8AC3E}">
        <p14:creationId xmlns:p14="http://schemas.microsoft.com/office/powerpoint/2010/main" val="208079651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Result</a:t>
            </a:r>
            <a:endParaRPr lang="en-US" dirty="0"/>
          </a:p>
        </p:txBody>
      </p:sp>
      <p:pic>
        <p:nvPicPr>
          <p:cNvPr id="6" name="Picture 5"/>
          <p:cNvPicPr>
            <a:picLocks noChangeAspect="1"/>
          </p:cNvPicPr>
          <p:nvPr/>
        </p:nvPicPr>
        <p:blipFill>
          <a:blip r:embed="rId3"/>
          <a:stretch>
            <a:fillRect/>
          </a:stretch>
        </p:blipFill>
        <p:spPr>
          <a:xfrm>
            <a:off x="1664017" y="1417836"/>
            <a:ext cx="8381684" cy="5021064"/>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431967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Aim</a:t>
            </a:r>
            <a:endParaRPr lang="en-US" dirty="0"/>
          </a:p>
        </p:txBody>
      </p:sp>
      <p:sp>
        <p:nvSpPr>
          <p:cNvPr id="3" name="Text Placeholder 2"/>
          <p:cNvSpPr>
            <a:spLocks noGrp="1"/>
          </p:cNvSpPr>
          <p:nvPr>
            <p:ph type="body" sz="quarter" idx="10"/>
          </p:nvPr>
        </p:nvSpPr>
        <p:spPr>
          <a:xfrm>
            <a:off x="324000" y="1703778"/>
            <a:ext cx="11545200" cy="4392043"/>
          </a:xfrm>
        </p:spPr>
        <p:txBody>
          <a:bodyPr/>
          <a:lstStyle/>
          <a:p>
            <a:pPr lvl="0"/>
            <a:r>
              <a:rPr lang="en-US" sz="2400" dirty="0" smtClean="0"/>
              <a:t>Building an </a:t>
            </a:r>
            <a:r>
              <a:rPr lang="en-US" sz="2400" dirty="0"/>
              <a:t>internal monitoring web application for the all HCP Big data team's </a:t>
            </a:r>
            <a:r>
              <a:rPr lang="en-US" sz="2400" dirty="0" smtClean="0"/>
              <a:t>landscapes.</a:t>
            </a:r>
          </a:p>
        </p:txBody>
      </p:sp>
      <p:pic>
        <p:nvPicPr>
          <p:cNvPr id="5" name="Picture 4"/>
          <p:cNvPicPr>
            <a:picLocks noChangeAspect="1"/>
          </p:cNvPicPr>
          <p:nvPr/>
        </p:nvPicPr>
        <p:blipFill>
          <a:blip r:embed="rId3"/>
          <a:stretch>
            <a:fillRect/>
          </a:stretch>
        </p:blipFill>
        <p:spPr>
          <a:xfrm>
            <a:off x="2261153" y="2490289"/>
            <a:ext cx="7226300" cy="3835400"/>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2400" b="0" dirty="0"/>
          </a:p>
        </p:txBody>
      </p:sp>
      <p:sp>
        <p:nvSpPr>
          <p:cNvPr id="3" name="Text Placeholder 2"/>
          <p:cNvSpPr>
            <a:spLocks noGrp="1"/>
          </p:cNvSpPr>
          <p:nvPr>
            <p:ph type="body" sz="quarter" idx="10"/>
          </p:nvPr>
        </p:nvSpPr>
        <p:spPr/>
        <p:txBody>
          <a:bodyPr/>
          <a:lstStyle/>
          <a:p>
            <a:pPr marL="342900" lvl="0" indent="-342900">
              <a:buFont typeface="Courier New" charset="0"/>
              <a:buChar char="o"/>
            </a:pPr>
            <a:r>
              <a:rPr lang="en-US" dirty="0" err="1" smtClean="0"/>
              <a:t>Node.js</a:t>
            </a:r>
            <a:endParaRPr lang="en-US" dirty="0" smtClean="0"/>
          </a:p>
          <a:p>
            <a:pPr marL="342900" lvl="0" indent="-342900">
              <a:buFont typeface="Courier New" charset="0"/>
              <a:buChar char="o"/>
            </a:pPr>
            <a:r>
              <a:rPr lang="en-US" dirty="0" smtClean="0"/>
              <a:t>JavaScript</a:t>
            </a:r>
          </a:p>
          <a:p>
            <a:pPr marL="342900" lvl="0" indent="-342900">
              <a:buFont typeface="Courier New" charset="0"/>
              <a:buChar char="o"/>
            </a:pPr>
            <a:r>
              <a:rPr lang="en-US" dirty="0" smtClean="0"/>
              <a:t>Bootstrap</a:t>
            </a:r>
          </a:p>
          <a:p>
            <a:pPr marL="342900" lvl="0" indent="-342900">
              <a:buFont typeface="Courier New" charset="0"/>
              <a:buChar char="o"/>
            </a:pPr>
            <a:r>
              <a:rPr lang="en-US" dirty="0" smtClean="0"/>
              <a:t>HTML</a:t>
            </a:r>
          </a:p>
        </p:txBody>
      </p:sp>
      <p:pic>
        <p:nvPicPr>
          <p:cNvPr id="4" name="Picture 3"/>
          <p:cNvPicPr>
            <a:picLocks noChangeAspect="1"/>
          </p:cNvPicPr>
          <p:nvPr/>
        </p:nvPicPr>
        <p:blipFill>
          <a:blip r:embed="rId3"/>
          <a:stretch>
            <a:fillRect/>
          </a:stretch>
        </p:blipFill>
        <p:spPr>
          <a:xfrm>
            <a:off x="3448115" y="2085333"/>
            <a:ext cx="4535487" cy="2093302"/>
          </a:xfrm>
          <a:prstGeom prst="rect">
            <a:avLst/>
          </a:prstGeom>
        </p:spPr>
      </p:pic>
      <p:pic>
        <p:nvPicPr>
          <p:cNvPr id="5" name="Picture 4"/>
          <p:cNvPicPr>
            <a:picLocks noChangeAspect="1"/>
          </p:cNvPicPr>
          <p:nvPr/>
        </p:nvPicPr>
        <p:blipFill>
          <a:blip r:embed="rId4"/>
          <a:stretch>
            <a:fillRect/>
          </a:stretch>
        </p:blipFill>
        <p:spPr>
          <a:xfrm>
            <a:off x="6718300" y="1423062"/>
            <a:ext cx="4799805" cy="1599935"/>
          </a:xfrm>
          <a:prstGeom prst="rect">
            <a:avLst/>
          </a:prstGeom>
        </p:spPr>
      </p:pic>
      <p:pic>
        <p:nvPicPr>
          <p:cNvPr id="6" name="Picture 5"/>
          <p:cNvPicPr>
            <a:picLocks noChangeAspect="1"/>
          </p:cNvPicPr>
          <p:nvPr/>
        </p:nvPicPr>
        <p:blipFill>
          <a:blip r:embed="rId5"/>
          <a:stretch>
            <a:fillRect/>
          </a:stretch>
        </p:blipFill>
        <p:spPr>
          <a:xfrm>
            <a:off x="7607300" y="3543609"/>
            <a:ext cx="2757486" cy="2757486"/>
          </a:xfrm>
          <a:prstGeom prst="rect">
            <a:avLst/>
          </a:prstGeom>
        </p:spPr>
      </p:pic>
      <p:pic>
        <p:nvPicPr>
          <p:cNvPr id="7" name="Picture 6"/>
          <p:cNvPicPr>
            <a:picLocks noChangeAspect="1"/>
          </p:cNvPicPr>
          <p:nvPr/>
        </p:nvPicPr>
        <p:blipFill>
          <a:blip r:embed="rId6"/>
          <a:stretch>
            <a:fillRect/>
          </a:stretch>
        </p:blipFill>
        <p:spPr>
          <a:xfrm>
            <a:off x="4992259" y="4635921"/>
            <a:ext cx="1447200" cy="1447200"/>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Reason</a:t>
            </a:r>
            <a:endParaRPr lang="en-US" sz="2400" b="0" dirty="0"/>
          </a:p>
        </p:txBody>
      </p:sp>
      <p:sp>
        <p:nvSpPr>
          <p:cNvPr id="3" name="Text Placeholder 2"/>
          <p:cNvSpPr>
            <a:spLocks noGrp="1"/>
          </p:cNvSpPr>
          <p:nvPr>
            <p:ph type="body" sz="quarter" idx="10"/>
          </p:nvPr>
        </p:nvSpPr>
        <p:spPr/>
        <p:txBody>
          <a:bodyPr/>
          <a:lstStyle/>
          <a:p>
            <a:pPr marL="342900" lvl="0" indent="-342900">
              <a:buFont typeface="Courier New" charset="0"/>
              <a:buChar char="o"/>
            </a:pPr>
            <a:r>
              <a:rPr lang="en-US" dirty="0" smtClean="0"/>
              <a:t>To build one dashboard contains all landscapes we need tools more flexible than </a:t>
            </a:r>
            <a:r>
              <a:rPr lang="en-US" dirty="0" err="1" smtClean="0"/>
              <a:t>Grafana</a:t>
            </a:r>
            <a:endParaRPr lang="en-US" dirty="0" smtClean="0"/>
          </a:p>
        </p:txBody>
      </p:sp>
    </p:spTree>
    <p:extLst>
      <p:ext uri="{BB962C8B-B14F-4D97-AF65-F5344CB8AC3E}">
        <p14:creationId xmlns:p14="http://schemas.microsoft.com/office/powerpoint/2010/main" val="131319514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sz="2400" b="0" dirty="0"/>
          </a:p>
        </p:txBody>
      </p:sp>
      <p:sp>
        <p:nvSpPr>
          <p:cNvPr id="3" name="Text Placeholder 2"/>
          <p:cNvSpPr>
            <a:spLocks noGrp="1"/>
          </p:cNvSpPr>
          <p:nvPr>
            <p:ph type="body" sz="quarter" idx="10"/>
          </p:nvPr>
        </p:nvSpPr>
        <p:spPr/>
        <p:txBody>
          <a:bodyPr/>
          <a:lstStyle/>
          <a:p>
            <a:pPr marL="342900" lvl="0" indent="-342900">
              <a:buFont typeface="Courier New" charset="0"/>
              <a:buChar char="o"/>
            </a:pPr>
            <a:r>
              <a:rPr lang="en-US" dirty="0"/>
              <a:t>The main component is a </a:t>
            </a:r>
            <a:r>
              <a:rPr lang="en-US" dirty="0" err="1"/>
              <a:t>Node.js</a:t>
            </a:r>
            <a:r>
              <a:rPr lang="en-US" dirty="0"/>
              <a:t> http server which requests the data from several </a:t>
            </a:r>
            <a:r>
              <a:rPr lang="en-US" dirty="0" err="1"/>
              <a:t>Grafana</a:t>
            </a:r>
            <a:r>
              <a:rPr lang="en-US" dirty="0"/>
              <a:t> dashboards and </a:t>
            </a:r>
            <a:r>
              <a:rPr lang="en-US" dirty="0" smtClean="0"/>
              <a:t>visualize </a:t>
            </a:r>
            <a:r>
              <a:rPr lang="en-US" dirty="0"/>
              <a:t>this data on a 4k monitor.</a:t>
            </a:r>
          </a:p>
        </p:txBody>
      </p:sp>
    </p:spTree>
    <p:extLst>
      <p:ext uri="{BB962C8B-B14F-4D97-AF65-F5344CB8AC3E}">
        <p14:creationId xmlns:p14="http://schemas.microsoft.com/office/powerpoint/2010/main" val="171158557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smtClean="0"/>
              <a:t>Share panel</a:t>
            </a:r>
            <a:endParaRPr lang="en-US" sz="2000" b="0" dirty="0"/>
          </a:p>
        </p:txBody>
      </p:sp>
      <p:sp>
        <p:nvSpPr>
          <p:cNvPr id="3" name="Text Placeholder 2"/>
          <p:cNvSpPr>
            <a:spLocks noGrp="1"/>
          </p:cNvSpPr>
          <p:nvPr>
            <p:ph type="body" sz="quarter" idx="10"/>
          </p:nvPr>
        </p:nvSpPr>
        <p:spPr>
          <a:xfrm>
            <a:off x="324000" y="1691078"/>
            <a:ext cx="4959200" cy="4392043"/>
          </a:xfrm>
        </p:spPr>
        <p:txBody>
          <a:bodyPr/>
          <a:lstStyle/>
          <a:p>
            <a:pPr marL="342900" lvl="0" indent="-342900">
              <a:buFont typeface="Courier New" charset="0"/>
              <a:buChar char="o"/>
            </a:pPr>
            <a:r>
              <a:rPr lang="en-US" dirty="0" smtClean="0"/>
              <a:t>We can embed any panel from any </a:t>
            </a:r>
            <a:r>
              <a:rPr lang="en-US" dirty="0" err="1" smtClean="0"/>
              <a:t>Grafana</a:t>
            </a:r>
            <a:r>
              <a:rPr lang="en-US" dirty="0" smtClean="0"/>
              <a:t> dashboard.</a:t>
            </a:r>
          </a:p>
          <a:p>
            <a:pPr marL="342900" lvl="0" indent="-342900">
              <a:buFont typeface="Courier New" charset="0"/>
              <a:buChar char="o"/>
            </a:pPr>
            <a:r>
              <a:rPr lang="en-US" dirty="0" smtClean="0"/>
              <a:t>By copying the text box below and pasting it in a HTML file.</a:t>
            </a:r>
          </a:p>
          <a:p>
            <a:pPr marL="342900" lvl="0" indent="-342900">
              <a:buFont typeface="Courier New" charset="0"/>
              <a:buChar char="o"/>
            </a:pPr>
            <a:r>
              <a:rPr lang="en-US" dirty="0" smtClean="0"/>
              <a:t>To do that </a:t>
            </a:r>
            <a:r>
              <a:rPr lang="en-US" dirty="0" smtClean="0"/>
              <a:t>automatically, </a:t>
            </a:r>
            <a:r>
              <a:rPr lang="en-US" dirty="0" smtClean="0"/>
              <a:t>we need the </a:t>
            </a:r>
            <a:r>
              <a:rPr lang="en-US" dirty="0" err="1" smtClean="0"/>
              <a:t>Grafana</a:t>
            </a:r>
            <a:r>
              <a:rPr lang="en-US" dirty="0" smtClean="0"/>
              <a:t> IP and the panel ID</a:t>
            </a:r>
          </a:p>
        </p:txBody>
      </p:sp>
      <p:pic>
        <p:nvPicPr>
          <p:cNvPr id="5" name="Picture 4"/>
          <p:cNvPicPr>
            <a:picLocks noChangeAspect="1"/>
          </p:cNvPicPr>
          <p:nvPr/>
        </p:nvPicPr>
        <p:blipFill>
          <a:blip r:embed="rId3"/>
          <a:stretch>
            <a:fillRect/>
          </a:stretch>
        </p:blipFill>
        <p:spPr>
          <a:xfrm>
            <a:off x="5633500" y="1549604"/>
            <a:ext cx="6235700" cy="4419600"/>
          </a:xfrm>
          <a:prstGeom prst="rect">
            <a:avLst/>
          </a:prstGeom>
        </p:spPr>
      </p:pic>
    </p:spTree>
    <p:extLst>
      <p:ext uri="{BB962C8B-B14F-4D97-AF65-F5344CB8AC3E}">
        <p14:creationId xmlns:p14="http://schemas.microsoft.com/office/powerpoint/2010/main" val="98084723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smtClean="0"/>
              <a:t>Get </a:t>
            </a:r>
            <a:r>
              <a:rPr lang="en-US" sz="2000" b="0" dirty="0"/>
              <a:t>all dashboards</a:t>
            </a:r>
          </a:p>
        </p:txBody>
      </p:sp>
      <p:sp>
        <p:nvSpPr>
          <p:cNvPr id="3" name="Text Placeholder 2"/>
          <p:cNvSpPr>
            <a:spLocks noGrp="1"/>
          </p:cNvSpPr>
          <p:nvPr>
            <p:ph type="body" sz="quarter" idx="10"/>
          </p:nvPr>
        </p:nvSpPr>
        <p:spPr>
          <a:xfrm>
            <a:off x="324000" y="1691078"/>
            <a:ext cx="11545200" cy="4392043"/>
          </a:xfrm>
        </p:spPr>
        <p:txBody>
          <a:bodyPr/>
          <a:lstStyle/>
          <a:p>
            <a:pPr marL="342900" lvl="0" indent="-342900">
              <a:buFont typeface="Courier New" charset="0"/>
              <a:buChar char="o"/>
            </a:pPr>
            <a:r>
              <a:rPr lang="en-US" dirty="0" smtClean="0"/>
              <a:t>Because </a:t>
            </a:r>
            <a:r>
              <a:rPr lang="en-US" dirty="0" err="1" smtClean="0"/>
              <a:t>Grafana</a:t>
            </a:r>
            <a:r>
              <a:rPr lang="en-US" dirty="0" smtClean="0"/>
              <a:t> has HTTP API, </a:t>
            </a:r>
            <a:r>
              <a:rPr lang="en-US" dirty="0" err="1" smtClean="0"/>
              <a:t>Node.js</a:t>
            </a:r>
            <a:r>
              <a:rPr lang="en-US" dirty="0" smtClean="0"/>
              <a:t> </a:t>
            </a:r>
            <a:r>
              <a:rPr lang="en-US" dirty="0"/>
              <a:t>server </a:t>
            </a:r>
            <a:r>
              <a:rPr lang="en-US" dirty="0" smtClean="0"/>
              <a:t>requests of all </a:t>
            </a:r>
            <a:r>
              <a:rPr lang="en-US" dirty="0"/>
              <a:t>dashboards from </a:t>
            </a:r>
            <a:r>
              <a:rPr lang="en-US" dirty="0" err="1" smtClean="0"/>
              <a:t>Grafana</a:t>
            </a:r>
            <a:r>
              <a:rPr lang="en-US" dirty="0" smtClean="0"/>
              <a:t> overview </a:t>
            </a:r>
            <a:r>
              <a:rPr lang="en-US" dirty="0"/>
              <a:t>landscape</a:t>
            </a:r>
            <a:endParaRPr lang="en-US" dirty="0" smtClean="0"/>
          </a:p>
        </p:txBody>
      </p:sp>
      <p:pic>
        <p:nvPicPr>
          <p:cNvPr id="6" name="Picture 5"/>
          <p:cNvPicPr>
            <a:picLocks noChangeAspect="1"/>
          </p:cNvPicPr>
          <p:nvPr/>
        </p:nvPicPr>
        <p:blipFill>
          <a:blip r:embed="rId3"/>
          <a:stretch>
            <a:fillRect/>
          </a:stretch>
        </p:blipFill>
        <p:spPr>
          <a:xfrm>
            <a:off x="870550" y="2539821"/>
            <a:ext cx="10452100" cy="3543300"/>
          </a:xfrm>
          <a:prstGeom prst="rect">
            <a:avLst/>
          </a:prstGeom>
        </p:spPr>
      </p:pic>
    </p:spTree>
    <p:extLst>
      <p:ext uri="{BB962C8B-B14F-4D97-AF65-F5344CB8AC3E}">
        <p14:creationId xmlns:p14="http://schemas.microsoft.com/office/powerpoint/2010/main" val="68110754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smtClean="0"/>
              <a:t>Get </a:t>
            </a:r>
            <a:r>
              <a:rPr lang="en-US" sz="2000" b="0" dirty="0"/>
              <a:t>all </a:t>
            </a:r>
            <a:r>
              <a:rPr lang="en-US" sz="2000" b="0" dirty="0" smtClean="0"/>
              <a:t>panels for each dashboard</a:t>
            </a:r>
            <a:endParaRPr lang="en-US" sz="2000" b="0" dirty="0"/>
          </a:p>
        </p:txBody>
      </p:sp>
      <p:sp>
        <p:nvSpPr>
          <p:cNvPr id="3" name="Text Placeholder 2"/>
          <p:cNvSpPr>
            <a:spLocks noGrp="1"/>
          </p:cNvSpPr>
          <p:nvPr>
            <p:ph type="body" sz="quarter" idx="10"/>
          </p:nvPr>
        </p:nvSpPr>
        <p:spPr>
          <a:xfrm>
            <a:off x="324000" y="1691078"/>
            <a:ext cx="11545200" cy="4392043"/>
          </a:xfrm>
        </p:spPr>
        <p:txBody>
          <a:bodyPr/>
          <a:lstStyle/>
          <a:p>
            <a:pPr marL="342900" lvl="0" indent="-342900">
              <a:buFont typeface="Courier New" charset="0"/>
              <a:buChar char="o"/>
            </a:pPr>
            <a:r>
              <a:rPr lang="en-US" dirty="0" err="1" smtClean="0"/>
              <a:t>Node.js</a:t>
            </a:r>
            <a:r>
              <a:rPr lang="en-US" dirty="0" smtClean="0"/>
              <a:t> </a:t>
            </a:r>
            <a:r>
              <a:rPr lang="en-US" dirty="0"/>
              <a:t>server </a:t>
            </a:r>
            <a:r>
              <a:rPr lang="en-US" dirty="0" smtClean="0"/>
              <a:t>requests for all panels in each </a:t>
            </a:r>
            <a:r>
              <a:rPr lang="en-US" dirty="0" err="1" smtClean="0"/>
              <a:t>Grafan</a:t>
            </a:r>
            <a:r>
              <a:rPr lang="en-US" dirty="0" smtClean="0"/>
              <a:t> dashboard</a:t>
            </a:r>
          </a:p>
        </p:txBody>
      </p:sp>
      <p:pic>
        <p:nvPicPr>
          <p:cNvPr id="4" name="Picture 3"/>
          <p:cNvPicPr>
            <a:picLocks noChangeAspect="1"/>
          </p:cNvPicPr>
          <p:nvPr/>
        </p:nvPicPr>
        <p:blipFill>
          <a:blip r:embed="rId3"/>
          <a:stretch>
            <a:fillRect/>
          </a:stretch>
        </p:blipFill>
        <p:spPr>
          <a:xfrm>
            <a:off x="542260" y="2887286"/>
            <a:ext cx="10907047" cy="1999625"/>
          </a:xfrm>
          <a:prstGeom prst="rect">
            <a:avLst/>
          </a:prstGeom>
        </p:spPr>
      </p:pic>
    </p:spTree>
    <p:extLst>
      <p:ext uri="{BB962C8B-B14F-4D97-AF65-F5344CB8AC3E}">
        <p14:creationId xmlns:p14="http://schemas.microsoft.com/office/powerpoint/2010/main" val="4823977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Details</a:t>
            </a:r>
            <a:br>
              <a:rPr lang="en-US" dirty="0" smtClean="0"/>
            </a:br>
            <a:r>
              <a:rPr lang="en-US" sz="2000" b="0" dirty="0" smtClean="0"/>
              <a:t>Share the result</a:t>
            </a:r>
            <a:endParaRPr lang="en-US" sz="2000" b="0" dirty="0"/>
          </a:p>
        </p:txBody>
      </p:sp>
      <p:sp>
        <p:nvSpPr>
          <p:cNvPr id="3" name="Text Placeholder 2"/>
          <p:cNvSpPr>
            <a:spLocks noGrp="1"/>
          </p:cNvSpPr>
          <p:nvPr>
            <p:ph type="body" sz="quarter" idx="10"/>
          </p:nvPr>
        </p:nvSpPr>
        <p:spPr>
          <a:xfrm>
            <a:off x="324000" y="1691078"/>
            <a:ext cx="11545200" cy="4392043"/>
          </a:xfrm>
        </p:spPr>
        <p:txBody>
          <a:bodyPr/>
          <a:lstStyle/>
          <a:p>
            <a:pPr marL="342900" lvl="0" indent="-342900">
              <a:buFont typeface="Courier New" charset="0"/>
              <a:buChar char="o"/>
            </a:pPr>
            <a:r>
              <a:rPr lang="en-US" dirty="0" err="1" smtClean="0"/>
              <a:t>Node.js</a:t>
            </a:r>
            <a:r>
              <a:rPr lang="en-US" dirty="0" smtClean="0"/>
              <a:t> server fetches data we need from the response and share the result with HTML file</a:t>
            </a:r>
          </a:p>
        </p:txBody>
      </p:sp>
      <p:pic>
        <p:nvPicPr>
          <p:cNvPr id="5" name="Picture 4"/>
          <p:cNvPicPr>
            <a:picLocks noChangeAspect="1"/>
          </p:cNvPicPr>
          <p:nvPr/>
        </p:nvPicPr>
        <p:blipFill>
          <a:blip r:embed="rId3"/>
          <a:stretch>
            <a:fillRect/>
          </a:stretch>
        </p:blipFill>
        <p:spPr>
          <a:xfrm>
            <a:off x="324900" y="3022951"/>
            <a:ext cx="11544300" cy="2451100"/>
          </a:xfrm>
          <a:prstGeom prst="rect">
            <a:avLst/>
          </a:prstGeom>
        </p:spPr>
      </p:pic>
    </p:spTree>
    <p:extLst>
      <p:ext uri="{BB962C8B-B14F-4D97-AF65-F5344CB8AC3E}">
        <p14:creationId xmlns:p14="http://schemas.microsoft.com/office/powerpoint/2010/main" val="113822103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 id="{8FE6FF86-D2FA-5A45-86B6-9DDF8183A9A9}" vid="{3AC00BEC-C398-1647-8F4B-61F483E925F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198</TotalTime>
  <Words>192</Words>
  <Application>Microsoft Macintosh PowerPoint</Application>
  <PresentationFormat>Custom</PresentationFormat>
  <Paragraphs>41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Unicode MS</vt:lpstr>
      <vt:lpstr>Courier New</vt:lpstr>
      <vt:lpstr>Symbol</vt:lpstr>
      <vt:lpstr>wingdings</vt:lpstr>
      <vt:lpstr>wingdings</vt:lpstr>
      <vt:lpstr>SAP_2016_16x9_white</vt:lpstr>
      <vt:lpstr>4K-Monitoring</vt:lpstr>
      <vt:lpstr>The Aim</vt:lpstr>
      <vt:lpstr>Tools</vt:lpstr>
      <vt:lpstr>The Reason</vt:lpstr>
      <vt:lpstr>Summary</vt:lpstr>
      <vt:lpstr>The Details Share panel</vt:lpstr>
      <vt:lpstr>The Details Get all dashboards</vt:lpstr>
      <vt:lpstr>The Details Get all panels for each dashboard</vt:lpstr>
      <vt:lpstr>The Details Share the result</vt:lpstr>
      <vt:lpstr>The Details Index.html</vt:lpstr>
      <vt:lpstr>The Details Slider.html</vt:lpstr>
      <vt:lpstr>The Final Result</vt:lpstr>
      <vt:lpstr>Thank you</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Chamoun, Abdulkader</dc:creator>
  <cp:keywords>2016 / 16:9 / white</cp:keywords>
  <cp:lastModifiedBy>Chamoun, Abdulkader</cp:lastModifiedBy>
  <cp:revision>58</cp:revision>
  <dcterms:created xsi:type="dcterms:W3CDTF">2017-07-25T07:33:19Z</dcterms:created>
  <dcterms:modified xsi:type="dcterms:W3CDTF">2017-07-27T12:17:22Z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1890907929</vt:i4>
  </property>
  <property fmtid="{D5CDD505-2E9C-101B-9397-08002B2CF9AE}" pid="3" name="_NewReviewCycle">
    <vt:lpwstr/>
  </property>
  <property fmtid="{D5CDD505-2E9C-101B-9397-08002B2CF9AE}" pid="4" name="_EmailSubject">
    <vt:lpwstr>Brand Tools weekly meeting </vt:lpwstr>
  </property>
  <property fmtid="{D5CDD505-2E9C-101B-9397-08002B2CF9AE}" pid="5" name="_AuthorEmail">
    <vt:lpwstr>lee.schosid@sap.com</vt:lpwstr>
  </property>
  <property fmtid="{D5CDD505-2E9C-101B-9397-08002B2CF9AE}" pid="6" name="_AuthorEmailDisplayName">
    <vt:lpwstr>Schosid, Lee</vt:lpwstr>
  </property>
  <property fmtid="{D5CDD505-2E9C-101B-9397-08002B2CF9AE}" pid="7" name="_PreviousAdHocReviewCycleID">
    <vt:i4>1357826825</vt:i4>
  </property>
</Properties>
</file>